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3366"/>
    <a:srgbClr val="FFCCCC"/>
    <a:srgbClr val="FFCCFF"/>
    <a:srgbClr val="FF99CC"/>
    <a:srgbClr val="66FF66"/>
    <a:srgbClr val="FF7C80"/>
    <a:srgbClr val="F2EAEC"/>
    <a:srgbClr val="E2D0D4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20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208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947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858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507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140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583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311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066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92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651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669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23284-0946-445C-9981-3F9236F410E4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5BCA6-7E12-45F2-BF88-72A3E04BF4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605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6858000" cy="362306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　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令和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7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年度東松島市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「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こころと体に得するお話」講座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455759" y="434923"/>
            <a:ext cx="4277794" cy="1123595"/>
            <a:chOff x="844061" y="569002"/>
            <a:chExt cx="4686920" cy="1123595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844061" y="584766"/>
              <a:ext cx="4642338" cy="1107831"/>
              <a:chOff x="-1916723" y="1318846"/>
              <a:chExt cx="5134707" cy="1248508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-1916723" y="1318846"/>
                <a:ext cx="2602523" cy="1248508"/>
                <a:chOff x="-1916723" y="1318846"/>
                <a:chExt cx="2602523" cy="1248508"/>
              </a:xfrm>
            </p:grpSpPr>
            <p:sp>
              <p:nvSpPr>
                <p:cNvPr id="5" name="楕円 4"/>
                <p:cNvSpPr/>
                <p:nvPr/>
              </p:nvSpPr>
              <p:spPr>
                <a:xfrm>
                  <a:off x="-1916723" y="1318846"/>
                  <a:ext cx="1371600" cy="12485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6" name="楕円 5"/>
                <p:cNvSpPr/>
                <p:nvPr/>
              </p:nvSpPr>
              <p:spPr>
                <a:xfrm>
                  <a:off x="-685800" y="1318846"/>
                  <a:ext cx="1371600" cy="12485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grpSp>
            <p:nvGrpSpPr>
              <p:cNvPr id="8" name="グループ化 7"/>
              <p:cNvGrpSpPr/>
              <p:nvPr/>
            </p:nvGrpSpPr>
            <p:grpSpPr>
              <a:xfrm>
                <a:off x="615461" y="1318846"/>
                <a:ext cx="2602523" cy="1248508"/>
                <a:chOff x="-1916723" y="1318846"/>
                <a:chExt cx="2602523" cy="1248508"/>
              </a:xfrm>
            </p:grpSpPr>
            <p:sp>
              <p:nvSpPr>
                <p:cNvPr id="9" name="楕円 8"/>
                <p:cNvSpPr/>
                <p:nvPr/>
              </p:nvSpPr>
              <p:spPr>
                <a:xfrm>
                  <a:off x="-1916723" y="1318846"/>
                  <a:ext cx="1371600" cy="12485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0" name="楕円 9"/>
                <p:cNvSpPr/>
                <p:nvPr/>
              </p:nvSpPr>
              <p:spPr>
                <a:xfrm>
                  <a:off x="-685800" y="1318846"/>
                  <a:ext cx="1371600" cy="12485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</p:grpSp>
        <p:sp>
          <p:nvSpPr>
            <p:cNvPr id="13" name="テキスト ボックス 12"/>
            <p:cNvSpPr txBox="1"/>
            <p:nvPr/>
          </p:nvSpPr>
          <p:spPr>
            <a:xfrm>
              <a:off x="4317643" y="569002"/>
              <a:ext cx="121333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b="1" dirty="0" smtClean="0">
                  <a:solidFill>
                    <a:srgbClr val="00B05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座</a:t>
              </a:r>
              <a:endParaRPr kumimoji="1" lang="ja-JP" altLang="en-US" sz="6000" b="1" dirty="0">
                <a:solidFill>
                  <a:srgbClr val="00B05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218124" y="602309"/>
              <a:ext cx="121333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b="1" dirty="0" smtClean="0">
                  <a:solidFill>
                    <a:srgbClr val="00B05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講</a:t>
              </a:r>
              <a:endParaRPr kumimoji="1" lang="ja-JP" altLang="en-US" sz="6000" b="1" dirty="0">
                <a:solidFill>
                  <a:srgbClr val="00B05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055010" y="576517"/>
              <a:ext cx="121333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b="1" dirty="0" smtClean="0">
                  <a:solidFill>
                    <a:srgbClr val="00B05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前</a:t>
              </a:r>
              <a:endParaRPr kumimoji="1" lang="ja-JP" altLang="en-US" sz="6000" b="1" dirty="0">
                <a:solidFill>
                  <a:srgbClr val="00B05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929426" y="569545"/>
              <a:ext cx="121333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b="1" dirty="0" smtClean="0">
                  <a:solidFill>
                    <a:srgbClr val="00B05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出</a:t>
              </a:r>
              <a:endParaRPr kumimoji="1" lang="ja-JP" altLang="en-US" sz="6000" b="1" dirty="0">
                <a:solidFill>
                  <a:srgbClr val="00B05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06" y="397470"/>
            <a:ext cx="1362530" cy="1297809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26651" y="1646861"/>
            <a:ext cx="6831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市民の皆様の健康増進活動の一環として、介護予防の普及啓発をするため、サークルや地域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グループ等の集まりの場に専門職を講師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として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派遣し、健康や運動についての講話を行う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『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出前講座</a:t>
            </a:r>
            <a:r>
              <a:rPr kumimoji="1"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の受講希望団体を募集します！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24153" y="2319298"/>
            <a:ext cx="3602073" cy="662592"/>
            <a:chOff x="164590" y="2864845"/>
            <a:chExt cx="3467616" cy="662592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182130" y="2864845"/>
              <a:ext cx="3241410" cy="662592"/>
              <a:chOff x="101854" y="2894916"/>
              <a:chExt cx="3467100" cy="662592"/>
            </a:xfrm>
          </p:grpSpPr>
          <p:sp>
            <p:nvSpPr>
              <p:cNvPr id="29" name="角丸四角形 28"/>
              <p:cNvSpPr/>
              <p:nvPr/>
            </p:nvSpPr>
            <p:spPr>
              <a:xfrm>
                <a:off x="101854" y="3058405"/>
                <a:ext cx="3467100" cy="49910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片側の 2 つの角を丸めた四角形 29"/>
              <p:cNvSpPr/>
              <p:nvPr/>
            </p:nvSpPr>
            <p:spPr>
              <a:xfrm>
                <a:off x="101854" y="2894916"/>
                <a:ext cx="3467100" cy="276910"/>
              </a:xfrm>
              <a:prstGeom prst="round2SameRect">
                <a:avLst/>
              </a:prstGeom>
              <a:solidFill>
                <a:srgbClr val="FFCCCC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600" b="1" dirty="0" smtClean="0">
                    <a:solidFill>
                      <a:schemeClr val="bg1"/>
                    </a:solidFill>
                  </a:rPr>
                  <a:t>テーマ①    </a:t>
                </a:r>
                <a:endParaRPr kumimoji="1" lang="ja-JP" alt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1" name="テキスト ボックス 30"/>
            <p:cNvSpPr txBox="1"/>
            <p:nvPr/>
          </p:nvSpPr>
          <p:spPr>
            <a:xfrm>
              <a:off x="164590" y="3139255"/>
              <a:ext cx="34676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/>
                <a:t>薬の正しい飲み方と困った時の対策</a:t>
              </a:r>
              <a:endParaRPr kumimoji="1" lang="ja-JP" altLang="en-US" sz="1600" b="1" dirty="0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3442421" y="2319298"/>
            <a:ext cx="3369397" cy="652551"/>
            <a:chOff x="179915" y="2864845"/>
            <a:chExt cx="3243625" cy="652551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182130" y="2864845"/>
              <a:ext cx="3241410" cy="652551"/>
              <a:chOff x="101854" y="2894916"/>
              <a:chExt cx="3467100" cy="652551"/>
            </a:xfrm>
          </p:grpSpPr>
          <p:sp>
            <p:nvSpPr>
              <p:cNvPr id="38" name="角丸四角形 37"/>
              <p:cNvSpPr/>
              <p:nvPr/>
            </p:nvSpPr>
            <p:spPr>
              <a:xfrm>
                <a:off x="101854" y="3058404"/>
                <a:ext cx="3467100" cy="48906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片側の 2 つの角を丸めた四角形 38"/>
              <p:cNvSpPr/>
              <p:nvPr/>
            </p:nvSpPr>
            <p:spPr>
              <a:xfrm>
                <a:off x="101854" y="2894916"/>
                <a:ext cx="3467100" cy="276910"/>
              </a:xfrm>
              <a:prstGeom prst="round2SameRect">
                <a:avLst/>
              </a:prstGeom>
              <a:solidFill>
                <a:srgbClr val="FFCCCC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600" b="1" dirty="0" smtClean="0">
                    <a:solidFill>
                      <a:schemeClr val="bg1"/>
                    </a:solidFill>
                  </a:rPr>
                  <a:t>テーマ</a:t>
                </a:r>
                <a:r>
                  <a:rPr kumimoji="1" lang="ja-JP" altLang="en-US" sz="1600" b="1" dirty="0">
                    <a:solidFill>
                      <a:schemeClr val="bg1"/>
                    </a:solidFill>
                  </a:rPr>
                  <a:t>②</a:t>
                </a:r>
              </a:p>
            </p:txBody>
          </p:sp>
        </p:grpSp>
        <p:sp>
          <p:nvSpPr>
            <p:cNvPr id="36" name="テキスト ボックス 35"/>
            <p:cNvSpPr txBox="1"/>
            <p:nvPr/>
          </p:nvSpPr>
          <p:spPr>
            <a:xfrm>
              <a:off x="179915" y="3139255"/>
              <a:ext cx="27456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/>
                <a:t>睡眠導入と良い睡眠について</a:t>
              </a:r>
              <a:endParaRPr kumimoji="1" lang="ja-JP" altLang="en-US" sz="1600" b="1" dirty="0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18739" y="3020921"/>
            <a:ext cx="3380885" cy="620650"/>
            <a:chOff x="133448" y="2561998"/>
            <a:chExt cx="3254683" cy="620650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145894" y="2561998"/>
              <a:ext cx="3242237" cy="613350"/>
              <a:chOff x="63095" y="2592069"/>
              <a:chExt cx="3467984" cy="613350"/>
            </a:xfrm>
          </p:grpSpPr>
          <p:sp>
            <p:nvSpPr>
              <p:cNvPr id="44" name="角丸四角形 43"/>
              <p:cNvSpPr/>
              <p:nvPr/>
            </p:nvSpPr>
            <p:spPr>
              <a:xfrm>
                <a:off x="63095" y="2771038"/>
                <a:ext cx="3467100" cy="43438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片側の 2 つの角を丸めた四角形 44"/>
              <p:cNvSpPr/>
              <p:nvPr/>
            </p:nvSpPr>
            <p:spPr>
              <a:xfrm>
                <a:off x="63980" y="2592069"/>
                <a:ext cx="3467099" cy="276910"/>
              </a:xfrm>
              <a:prstGeom prst="round2SameRect">
                <a:avLst/>
              </a:prstGeom>
              <a:solidFill>
                <a:srgbClr val="FFCCCC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600" b="1" dirty="0" smtClean="0">
                    <a:solidFill>
                      <a:schemeClr val="bg1"/>
                    </a:solidFill>
                  </a:rPr>
                  <a:t>テーマ③</a:t>
                </a:r>
                <a:endParaRPr kumimoji="1" lang="ja-JP" alt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2" name="テキスト ボックス 41"/>
            <p:cNvSpPr txBox="1"/>
            <p:nvPr/>
          </p:nvSpPr>
          <p:spPr>
            <a:xfrm>
              <a:off x="133448" y="2874871"/>
              <a:ext cx="32023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 smtClean="0"/>
                <a:t>市販薬、健康食品とｻﾌﾟﾘﾒﾝﾄの活用方法</a:t>
              </a:r>
              <a:endParaRPr kumimoji="1" lang="ja-JP" altLang="en-US" sz="1400" b="1" dirty="0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3420163" y="3029976"/>
            <a:ext cx="3416319" cy="611595"/>
            <a:chOff x="132559" y="2571053"/>
            <a:chExt cx="3288797" cy="611595"/>
          </a:xfrm>
        </p:grpSpPr>
        <p:grpSp>
          <p:nvGrpSpPr>
            <p:cNvPr id="47" name="グループ化 46"/>
            <p:cNvGrpSpPr/>
            <p:nvPr/>
          </p:nvGrpSpPr>
          <p:grpSpPr>
            <a:xfrm>
              <a:off x="163886" y="2571053"/>
              <a:ext cx="3241411" cy="611595"/>
              <a:chOff x="82341" y="2601124"/>
              <a:chExt cx="3467100" cy="611595"/>
            </a:xfrm>
          </p:grpSpPr>
          <p:sp>
            <p:nvSpPr>
              <p:cNvPr id="50" name="角丸四角形 49"/>
              <p:cNvSpPr/>
              <p:nvPr/>
            </p:nvSpPr>
            <p:spPr>
              <a:xfrm>
                <a:off x="92775" y="2827438"/>
                <a:ext cx="3443335" cy="38528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片側の 2 つの角を丸めた四角形 50"/>
              <p:cNvSpPr/>
              <p:nvPr/>
            </p:nvSpPr>
            <p:spPr>
              <a:xfrm>
                <a:off x="82341" y="2601124"/>
                <a:ext cx="3467100" cy="276910"/>
              </a:xfrm>
              <a:prstGeom prst="round2SameRect">
                <a:avLst/>
              </a:prstGeom>
              <a:solidFill>
                <a:srgbClr val="FFCCCC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600" b="1" dirty="0" smtClean="0">
                    <a:solidFill>
                      <a:schemeClr val="bg1"/>
                    </a:solidFill>
                  </a:rPr>
                  <a:t>テーマ④</a:t>
                </a:r>
                <a:endParaRPr kumimoji="1" lang="ja-JP" alt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8" name="テキスト ボックス 47"/>
            <p:cNvSpPr txBox="1"/>
            <p:nvPr/>
          </p:nvSpPr>
          <p:spPr>
            <a:xfrm>
              <a:off x="132559" y="2864939"/>
              <a:ext cx="32887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 smtClean="0"/>
                <a:t>感染症の対策とよく使われる薬や消毒液</a:t>
              </a:r>
              <a:endParaRPr kumimoji="1" lang="ja-JP" altLang="en-US" sz="1400" b="1" dirty="0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42373" y="3693242"/>
            <a:ext cx="3370306" cy="622805"/>
            <a:chOff x="120736" y="2297084"/>
            <a:chExt cx="3244499" cy="622805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20736" y="2297084"/>
              <a:ext cx="3244499" cy="622805"/>
              <a:chOff x="36186" y="2327155"/>
              <a:chExt cx="3470403" cy="622805"/>
            </a:xfrm>
          </p:grpSpPr>
          <p:sp>
            <p:nvSpPr>
              <p:cNvPr id="56" name="角丸四角形 55"/>
              <p:cNvSpPr/>
              <p:nvPr/>
            </p:nvSpPr>
            <p:spPr>
              <a:xfrm>
                <a:off x="39489" y="2385046"/>
                <a:ext cx="3467100" cy="56491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片側の 2 つの角を丸めた四角形 56"/>
              <p:cNvSpPr/>
              <p:nvPr/>
            </p:nvSpPr>
            <p:spPr>
              <a:xfrm>
                <a:off x="36186" y="2327155"/>
                <a:ext cx="3467100" cy="276910"/>
              </a:xfrm>
              <a:prstGeom prst="round2SameRect">
                <a:avLst/>
              </a:prstGeom>
              <a:solidFill>
                <a:srgbClr val="FFCCCC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600" b="1" dirty="0" smtClean="0">
                    <a:solidFill>
                      <a:schemeClr val="bg1"/>
                    </a:solidFill>
                  </a:rPr>
                  <a:t>テーマ⑤</a:t>
                </a:r>
                <a:endParaRPr kumimoji="1" lang="ja-JP" alt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4" name="テキスト ボックス 53"/>
            <p:cNvSpPr txBox="1"/>
            <p:nvPr/>
          </p:nvSpPr>
          <p:spPr>
            <a:xfrm>
              <a:off x="126627" y="2578910"/>
              <a:ext cx="31406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/>
                <a:t>禁煙･副流煙･電子タバコについて</a:t>
              </a:r>
              <a:endParaRPr kumimoji="1" lang="ja-JP" altLang="en-US" sz="1600" b="1" dirty="0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3434867" y="3689333"/>
            <a:ext cx="3449008" cy="645767"/>
            <a:chOff x="140921" y="2266281"/>
            <a:chExt cx="3320265" cy="645767"/>
          </a:xfrm>
        </p:grpSpPr>
        <p:grpSp>
          <p:nvGrpSpPr>
            <p:cNvPr id="59" name="グループ化 58"/>
            <p:cNvGrpSpPr/>
            <p:nvPr/>
          </p:nvGrpSpPr>
          <p:grpSpPr>
            <a:xfrm>
              <a:off x="140921" y="2266281"/>
              <a:ext cx="3246446" cy="612465"/>
              <a:chOff x="57776" y="2296352"/>
              <a:chExt cx="3472487" cy="612465"/>
            </a:xfrm>
          </p:grpSpPr>
          <p:sp>
            <p:nvSpPr>
              <p:cNvPr id="62" name="角丸四角形 61"/>
              <p:cNvSpPr/>
              <p:nvPr/>
            </p:nvSpPr>
            <p:spPr>
              <a:xfrm>
                <a:off x="62812" y="2326511"/>
                <a:ext cx="3467100" cy="58230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片側の 2 つの角を丸めた四角形 62"/>
              <p:cNvSpPr/>
              <p:nvPr/>
            </p:nvSpPr>
            <p:spPr>
              <a:xfrm>
                <a:off x="57776" y="2296352"/>
                <a:ext cx="3472487" cy="276910"/>
              </a:xfrm>
              <a:prstGeom prst="round2SameRect">
                <a:avLst/>
              </a:prstGeom>
              <a:solidFill>
                <a:srgbClr val="FFCCCC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600" b="1" dirty="0" smtClean="0">
                    <a:solidFill>
                      <a:schemeClr val="bg1"/>
                    </a:solidFill>
                  </a:rPr>
                  <a:t>テーマ⑥</a:t>
                </a:r>
                <a:endParaRPr kumimoji="1" lang="ja-JP" alt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0" name="テキスト ボックス 59"/>
            <p:cNvSpPr txBox="1"/>
            <p:nvPr/>
          </p:nvSpPr>
          <p:spPr>
            <a:xfrm>
              <a:off x="158053" y="2573494"/>
              <a:ext cx="29431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/>
                <a:t>地域</a:t>
              </a:r>
              <a:r>
                <a:rPr kumimoji="1" lang="ja-JP" altLang="en-US" sz="1600" b="1" dirty="0" smtClean="0"/>
                <a:t>と共に　介護保険について</a:t>
              </a:r>
              <a:endParaRPr kumimoji="1" lang="ja-JP" altLang="en-US" sz="1600" b="1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1555067" y="2274669"/>
              <a:ext cx="19061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</a:rPr>
                <a:t>講師：介護支援専門員</a:t>
              </a:r>
              <a:endParaRPr kumimoji="1" lang="ja-JP" altLang="en-US" sz="1400" b="1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39009" y="4372611"/>
            <a:ext cx="3381153" cy="645689"/>
            <a:chOff x="157872" y="1984945"/>
            <a:chExt cx="3242005" cy="645689"/>
          </a:xfrm>
        </p:grpSpPr>
        <p:grpSp>
          <p:nvGrpSpPr>
            <p:cNvPr id="65" name="グループ化 64"/>
            <p:cNvGrpSpPr/>
            <p:nvPr/>
          </p:nvGrpSpPr>
          <p:grpSpPr>
            <a:xfrm>
              <a:off x="157872" y="1984945"/>
              <a:ext cx="3242005" cy="610942"/>
              <a:chOff x="75906" y="2015016"/>
              <a:chExt cx="3467738" cy="610942"/>
            </a:xfrm>
          </p:grpSpPr>
          <p:sp>
            <p:nvSpPr>
              <p:cNvPr id="68" name="角丸四角形 67"/>
              <p:cNvSpPr/>
              <p:nvPr/>
            </p:nvSpPr>
            <p:spPr>
              <a:xfrm>
                <a:off x="75906" y="2015016"/>
                <a:ext cx="3462596" cy="61094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片側の 2 つの角を丸めた四角形 68"/>
              <p:cNvSpPr/>
              <p:nvPr/>
            </p:nvSpPr>
            <p:spPr>
              <a:xfrm>
                <a:off x="76543" y="2017746"/>
                <a:ext cx="3467101" cy="276910"/>
              </a:xfrm>
              <a:prstGeom prst="round2SameRect">
                <a:avLst/>
              </a:prstGeom>
              <a:solidFill>
                <a:srgbClr val="FFCCCC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600" b="1" dirty="0" smtClean="0">
                    <a:solidFill>
                      <a:schemeClr val="bg1"/>
                    </a:solidFill>
                  </a:rPr>
                  <a:t>テーマ⑦</a:t>
                </a:r>
                <a:endParaRPr kumimoji="1" lang="ja-JP" alt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6" name="テキスト ボックス 65"/>
            <p:cNvSpPr txBox="1"/>
            <p:nvPr/>
          </p:nvSpPr>
          <p:spPr>
            <a:xfrm>
              <a:off x="166531" y="2292080"/>
              <a:ext cx="19477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/>
                <a:t>知って安心！認知症</a:t>
              </a:r>
              <a:endParaRPr kumimoji="1" lang="ja-JP" altLang="en-US" sz="1600" b="1" dirty="0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089585" y="2008181"/>
              <a:ext cx="22984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solidFill>
                    <a:sysClr val="windowText" lastClr="000000"/>
                  </a:solidFill>
                </a:rPr>
                <a:t>講師：認知症地域支援推進員</a:t>
              </a:r>
              <a:endParaRPr kumimoji="1" lang="ja-JP" altLang="en-US" sz="1200" b="1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3447996" y="4364408"/>
            <a:ext cx="3367907" cy="617059"/>
            <a:chOff x="73772" y="2006813"/>
            <a:chExt cx="3467935" cy="617059"/>
          </a:xfrm>
        </p:grpSpPr>
        <p:sp>
          <p:nvSpPr>
            <p:cNvPr id="74" name="角丸四角形 73"/>
            <p:cNvSpPr/>
            <p:nvPr/>
          </p:nvSpPr>
          <p:spPr>
            <a:xfrm>
              <a:off x="73772" y="2046010"/>
              <a:ext cx="3467100" cy="5778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片側の 2 つの角を丸めた四角形 74"/>
            <p:cNvSpPr/>
            <p:nvPr/>
          </p:nvSpPr>
          <p:spPr>
            <a:xfrm>
              <a:off x="74607" y="2006813"/>
              <a:ext cx="3467100" cy="276910"/>
            </a:xfrm>
            <a:prstGeom prst="round2SameRect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テーマ⑧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5" name="テキスト ボックス 84"/>
          <p:cNvSpPr txBox="1"/>
          <p:nvPr/>
        </p:nvSpPr>
        <p:spPr>
          <a:xfrm>
            <a:off x="4921546" y="4383985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</a:rPr>
              <a:t>講師：理学療法士</a:t>
            </a:r>
            <a:endParaRPr kumimoji="1" lang="ja-JP" altLang="en-US" sz="1400" b="1" dirty="0">
              <a:solidFill>
                <a:sysClr val="windowText" lastClr="000000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499301" y="7089091"/>
            <a:ext cx="3262432" cy="848680"/>
            <a:chOff x="3438582" y="6774146"/>
            <a:chExt cx="3262432" cy="848680"/>
          </a:xfrm>
        </p:grpSpPr>
        <p:sp>
          <p:nvSpPr>
            <p:cNvPr id="92" name="角丸四角形 91"/>
            <p:cNvSpPr/>
            <p:nvPr/>
          </p:nvSpPr>
          <p:spPr>
            <a:xfrm>
              <a:off x="3510911" y="6825331"/>
              <a:ext cx="725715" cy="25727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費用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角丸四角形 92"/>
            <p:cNvSpPr/>
            <p:nvPr/>
          </p:nvSpPr>
          <p:spPr>
            <a:xfrm>
              <a:off x="3503402" y="7104741"/>
              <a:ext cx="725715" cy="27577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</a:rPr>
                <a:t>日時</a:t>
              </a: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4199880" y="677414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/>
                <a:t>無料</a:t>
              </a:r>
              <a:endParaRPr kumimoji="1" lang="ja-JP" altLang="en-US" b="1" dirty="0"/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4180596" y="7083602"/>
              <a:ext cx="25186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/>
                <a:t>詳細は、裏面をご覧ください</a:t>
              </a:r>
              <a:endParaRPr kumimoji="1" lang="ja-JP" altLang="en-US" sz="1400" dirty="0"/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3438582" y="7345827"/>
              <a:ext cx="3262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※</a:t>
              </a:r>
              <a:r>
                <a:rPr kumimoji="1" lang="ja-JP" altLang="en-US" sz="1200" dirty="0" smtClean="0"/>
                <a:t>受講決定は、申し込み先着順となります。</a:t>
              </a:r>
              <a:endParaRPr kumimoji="1" lang="ja-JP" altLang="en-US" sz="1200" dirty="0"/>
            </a:p>
          </p:txBody>
        </p:sp>
      </p:grpSp>
      <p:sp>
        <p:nvSpPr>
          <p:cNvPr id="94" name="テキスト ボックス 93"/>
          <p:cNvSpPr txBox="1"/>
          <p:nvPr/>
        </p:nvSpPr>
        <p:spPr>
          <a:xfrm>
            <a:off x="3493041" y="4677203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腰痛とひざ痛予防</a:t>
            </a:r>
            <a:endParaRPr kumimoji="1" lang="ja-JP" altLang="en-US" sz="1600" b="1" dirty="0"/>
          </a:p>
        </p:txBody>
      </p:sp>
      <p:grpSp>
        <p:nvGrpSpPr>
          <p:cNvPr id="37" name="グループ化 36"/>
          <p:cNvGrpSpPr/>
          <p:nvPr/>
        </p:nvGrpSpPr>
        <p:grpSpPr>
          <a:xfrm>
            <a:off x="41199" y="7960073"/>
            <a:ext cx="6792130" cy="1034725"/>
            <a:chOff x="49908" y="8012327"/>
            <a:chExt cx="6792130" cy="1034725"/>
          </a:xfrm>
        </p:grpSpPr>
        <p:grpSp>
          <p:nvGrpSpPr>
            <p:cNvPr id="32" name="グループ化 31"/>
            <p:cNvGrpSpPr/>
            <p:nvPr/>
          </p:nvGrpSpPr>
          <p:grpSpPr>
            <a:xfrm>
              <a:off x="49908" y="8016762"/>
              <a:ext cx="6792130" cy="1030290"/>
              <a:chOff x="49908" y="8095143"/>
              <a:chExt cx="6792130" cy="1030290"/>
            </a:xfrm>
          </p:grpSpPr>
          <p:sp>
            <p:nvSpPr>
              <p:cNvPr id="20" name="角丸四角形 19"/>
              <p:cNvSpPr/>
              <p:nvPr/>
            </p:nvSpPr>
            <p:spPr>
              <a:xfrm>
                <a:off x="49908" y="8103852"/>
                <a:ext cx="6768910" cy="10082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6" name="片側の 2 つの角を丸めた四角形 105"/>
              <p:cNvSpPr/>
              <p:nvPr/>
            </p:nvSpPr>
            <p:spPr>
              <a:xfrm>
                <a:off x="54433" y="8095143"/>
                <a:ext cx="6761129" cy="307250"/>
              </a:xfrm>
              <a:prstGeom prst="round2SameRect">
                <a:avLst/>
              </a:prstGeom>
              <a:solidFill>
                <a:srgbClr val="FFCCCC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" name="テキスト ボックス 1"/>
              <p:cNvSpPr txBox="1"/>
              <p:nvPr/>
            </p:nvSpPr>
            <p:spPr>
              <a:xfrm>
                <a:off x="108036" y="8848434"/>
                <a:ext cx="67340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/>
                  <a:t>講師：市役所フレイル予防対策チーム（保健師・管理栄養士・</a:t>
                </a:r>
                <a:r>
                  <a:rPr kumimoji="1" lang="ja-JP" altLang="en-US" sz="1200" dirty="0"/>
                  <a:t>歯科衛生士</a:t>
                </a:r>
                <a:r>
                  <a:rPr kumimoji="1" lang="ja-JP" altLang="en-US" sz="1200" dirty="0" smtClean="0"/>
                  <a:t>など）</a:t>
                </a:r>
                <a:endParaRPr kumimoji="1" lang="en-US" altLang="ja-JP" sz="1200" dirty="0" smtClean="0"/>
              </a:p>
            </p:txBody>
          </p:sp>
          <p:sp>
            <p:nvSpPr>
              <p:cNvPr id="107" name="テキスト ボックス 106"/>
              <p:cNvSpPr txBox="1"/>
              <p:nvPr/>
            </p:nvSpPr>
            <p:spPr>
              <a:xfrm>
                <a:off x="285640" y="8399093"/>
                <a:ext cx="62476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/>
                  <a:t>自分</a:t>
                </a:r>
                <a:r>
                  <a:rPr kumimoji="1" lang="ja-JP" altLang="en-US" sz="1200" dirty="0" smtClean="0"/>
                  <a:t>らしく元気に生活していくために介護予防につながる「フレイル予防」や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皆様の「聞きたいこと」で作るオリジナル健康講座</a:t>
                </a:r>
                <a:endParaRPr kumimoji="1" lang="en-US" altLang="ja-JP" sz="1200" dirty="0"/>
              </a:p>
            </p:txBody>
          </p:sp>
        </p:grpSp>
        <p:sp>
          <p:nvSpPr>
            <p:cNvPr id="23" name="テキスト ボックス 22"/>
            <p:cNvSpPr txBox="1"/>
            <p:nvPr/>
          </p:nvSpPr>
          <p:spPr>
            <a:xfrm>
              <a:off x="108036" y="8012327"/>
              <a:ext cx="41088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/>
                <a:t>元気を引き出す！オリジナル健康講座</a:t>
              </a:r>
              <a:endParaRPr kumimoji="1" lang="ja-JP" altLang="en-US" b="1" dirty="0"/>
            </a:p>
          </p:txBody>
        </p:sp>
      </p:grpSp>
      <p:sp>
        <p:nvSpPr>
          <p:cNvPr id="111" name="テキスト ボックス 110"/>
          <p:cNvSpPr txBox="1"/>
          <p:nvPr/>
        </p:nvSpPr>
        <p:spPr>
          <a:xfrm>
            <a:off x="1298831" y="2318406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</a:rPr>
              <a:t>講師：薬剤師</a:t>
            </a:r>
            <a:endParaRPr kumimoji="1" lang="ja-JP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941766" y="233300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</a:rPr>
              <a:t>講師：薬剤師</a:t>
            </a:r>
            <a:endParaRPr kumimoji="1" lang="ja-JP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298831" y="3039732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</a:rPr>
              <a:t>講師：薬剤師</a:t>
            </a:r>
            <a:endParaRPr kumimoji="1" lang="ja-JP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30154" y="303979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</a:rPr>
              <a:t>講師：薬剤師</a:t>
            </a:r>
            <a:endParaRPr kumimoji="1" lang="ja-JP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296038" y="3683379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</a:rPr>
              <a:t>講師：薬剤師</a:t>
            </a:r>
            <a:endParaRPr kumimoji="1" lang="ja-JP" altLang="en-US" sz="1400" b="1" dirty="0">
              <a:solidFill>
                <a:sysClr val="windowText" lastClr="000000"/>
              </a:solidFill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26126" y="5976914"/>
            <a:ext cx="3372874" cy="1115954"/>
            <a:chOff x="44938" y="5260519"/>
            <a:chExt cx="3372874" cy="1140855"/>
          </a:xfrm>
        </p:grpSpPr>
        <p:sp>
          <p:nvSpPr>
            <p:cNvPr id="116" name="角丸四角形 115"/>
            <p:cNvSpPr/>
            <p:nvPr/>
          </p:nvSpPr>
          <p:spPr>
            <a:xfrm>
              <a:off x="50715" y="5311597"/>
              <a:ext cx="3367097" cy="108977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7" name="片側の 2 つの角を丸めた四角形 116"/>
            <p:cNvSpPr/>
            <p:nvPr/>
          </p:nvSpPr>
          <p:spPr>
            <a:xfrm>
              <a:off x="44938" y="5286152"/>
              <a:ext cx="3368267" cy="558459"/>
            </a:xfrm>
            <a:prstGeom prst="round2SameRect">
              <a:avLst/>
            </a:prstGeom>
            <a:solidFill>
              <a:srgbClr val="66FF66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72563" y="5420912"/>
              <a:ext cx="1227630" cy="283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solidFill>
                    <a:srgbClr val="993366"/>
                  </a:solidFill>
                </a:rPr>
                <a:t>下半期予告</a:t>
              </a:r>
              <a:endParaRPr kumimoji="1" lang="ja-JP" altLang="en-US" sz="1200" b="1" dirty="0">
                <a:solidFill>
                  <a:srgbClr val="993366"/>
                </a:solidFill>
              </a:endParaRP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1382003" y="5260519"/>
              <a:ext cx="1980206" cy="613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/>
                <a:t>講師：東北文化学園大学</a:t>
              </a:r>
              <a:endParaRPr kumimoji="1" lang="en-US" altLang="ja-JP" sz="1100" b="1" dirty="0" smtClean="0"/>
            </a:p>
            <a:p>
              <a:r>
                <a:rPr kumimoji="1" lang="ja-JP" altLang="en-US" sz="1100" b="1" dirty="0" smtClean="0"/>
                <a:t>医療福祉学部 教授  小野峰子</a:t>
              </a:r>
              <a:endParaRPr kumimoji="1" lang="en-US" altLang="ja-JP" sz="1100" b="1" dirty="0" smtClean="0"/>
            </a:p>
            <a:p>
              <a:pPr algn="r"/>
              <a:r>
                <a:rPr kumimoji="1" lang="ja-JP" altLang="en-US" sz="1100" b="1" dirty="0" smtClean="0"/>
                <a:t>（</a:t>
              </a:r>
              <a:r>
                <a:rPr kumimoji="1" lang="ja-JP" altLang="en-US" sz="1100" b="1" dirty="0"/>
                <a:t>視能</a:t>
              </a:r>
              <a:r>
                <a:rPr kumimoji="1" lang="ja-JP" altLang="en-US" sz="1100" b="1" dirty="0" smtClean="0"/>
                <a:t>訓練士）</a:t>
              </a:r>
              <a:endParaRPr kumimoji="1" lang="en-US" altLang="ja-JP" sz="1100" b="1" dirty="0" smtClean="0"/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132789" y="5874294"/>
              <a:ext cx="30881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/>
                <a:t>『</a:t>
              </a:r>
              <a:r>
                <a:rPr kumimoji="1" lang="ja-JP" altLang="en-US" sz="1400" b="1" dirty="0" smtClean="0"/>
                <a:t>アイフレイル</a:t>
              </a:r>
              <a:r>
                <a:rPr kumimoji="1" lang="en-US" altLang="ja-JP" sz="1400" b="1" dirty="0" smtClean="0"/>
                <a:t>』</a:t>
              </a:r>
              <a:r>
                <a:rPr kumimoji="1" lang="ja-JP" altLang="en-US" sz="1400" b="1" dirty="0" smtClean="0"/>
                <a:t>対策</a:t>
              </a:r>
              <a:r>
                <a:rPr kumimoji="1" lang="ja-JP" altLang="en-US" sz="1400" b="1" dirty="0"/>
                <a:t>をして</a:t>
              </a:r>
              <a:r>
                <a:rPr kumimoji="1" lang="ja-JP" altLang="en-US" sz="1400" b="1" dirty="0" smtClean="0"/>
                <a:t>、</a:t>
              </a:r>
              <a:endParaRPr kumimoji="1" lang="en-US" altLang="ja-JP" sz="1400" b="1" dirty="0" smtClean="0"/>
            </a:p>
            <a:p>
              <a:r>
                <a:rPr kumimoji="1" lang="ja-JP" altLang="en-US" sz="1400" b="1" dirty="0" smtClean="0"/>
                <a:t>眼</a:t>
              </a:r>
              <a:r>
                <a:rPr kumimoji="1" lang="ja-JP" altLang="en-US" sz="1400" b="1" dirty="0"/>
                <a:t>の健康寿命を延ばしましょう</a:t>
              </a: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41199" y="7120539"/>
            <a:ext cx="3364752" cy="712032"/>
            <a:chOff x="128289" y="7164084"/>
            <a:chExt cx="3364752" cy="712032"/>
          </a:xfrm>
        </p:grpSpPr>
        <p:sp>
          <p:nvSpPr>
            <p:cNvPr id="129" name="角丸四角形 128"/>
            <p:cNvSpPr/>
            <p:nvPr/>
          </p:nvSpPr>
          <p:spPr>
            <a:xfrm>
              <a:off x="133726" y="7173666"/>
              <a:ext cx="3359315" cy="70245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0" name="片側の 2 つの角を丸めた四角形 129"/>
            <p:cNvSpPr/>
            <p:nvPr/>
          </p:nvSpPr>
          <p:spPr>
            <a:xfrm>
              <a:off x="128289" y="7164084"/>
              <a:ext cx="3363860" cy="424055"/>
            </a:xfrm>
            <a:prstGeom prst="round2SameRect">
              <a:avLst/>
            </a:prstGeom>
            <a:solidFill>
              <a:srgbClr val="66FF66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33" name="テキスト ボックス 132"/>
            <p:cNvSpPr txBox="1"/>
            <p:nvPr/>
          </p:nvSpPr>
          <p:spPr>
            <a:xfrm>
              <a:off x="1386162" y="7183295"/>
              <a:ext cx="2076209" cy="3220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b="1" dirty="0" smtClean="0"/>
                <a:t>講師：東北文化学園大学</a:t>
              </a:r>
              <a:endParaRPr kumimoji="1" lang="en-US" altLang="ja-JP" sz="1100" b="1" dirty="0" smtClean="0"/>
            </a:p>
            <a:p>
              <a:r>
                <a:rPr kumimoji="1" lang="ja-JP" altLang="en-US" sz="1100" b="1" dirty="0" smtClean="0"/>
                <a:t>             工学部 准教授 二科妃里</a:t>
              </a:r>
              <a:endParaRPr kumimoji="1" lang="ja-JP" altLang="en-US" sz="1100" b="1" dirty="0"/>
            </a:p>
          </p:txBody>
        </p:sp>
        <p:sp>
          <p:nvSpPr>
            <p:cNvPr id="134" name="テキスト ボックス 133"/>
            <p:cNvSpPr txBox="1"/>
            <p:nvPr/>
          </p:nvSpPr>
          <p:spPr>
            <a:xfrm>
              <a:off x="188822" y="7574327"/>
              <a:ext cx="3088167" cy="253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/>
                <a:t>いい香でストレス解消</a:t>
              </a:r>
              <a:endParaRPr kumimoji="1" lang="en-US" altLang="ja-JP" sz="1600" b="1" dirty="0" smtClean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7296" y="5029336"/>
            <a:ext cx="3367098" cy="921881"/>
            <a:chOff x="0" y="5128642"/>
            <a:chExt cx="3367098" cy="1005717"/>
          </a:xfrm>
        </p:grpSpPr>
        <p:sp>
          <p:nvSpPr>
            <p:cNvPr id="136" name="角丸四角形 135"/>
            <p:cNvSpPr/>
            <p:nvPr/>
          </p:nvSpPr>
          <p:spPr>
            <a:xfrm>
              <a:off x="0" y="5178068"/>
              <a:ext cx="3367097" cy="95629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7" name="片側の 2 つの角を丸めた四角形 136"/>
            <p:cNvSpPr/>
            <p:nvPr/>
          </p:nvSpPr>
          <p:spPr>
            <a:xfrm>
              <a:off x="2642" y="5128642"/>
              <a:ext cx="3364456" cy="490054"/>
            </a:xfrm>
            <a:prstGeom prst="round2SameRect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テーマ⑨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40" name="テキスト ボックス 139"/>
            <p:cNvSpPr txBox="1"/>
            <p:nvPr/>
          </p:nvSpPr>
          <p:spPr>
            <a:xfrm>
              <a:off x="979554" y="5202083"/>
              <a:ext cx="23654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/>
                <a:t>講師：の</a:t>
              </a:r>
              <a:r>
                <a:rPr kumimoji="1" lang="ja-JP" altLang="en-US" sz="1100" b="1" dirty="0" err="1" smtClean="0"/>
                <a:t>だ</a:t>
              </a:r>
              <a:r>
                <a:rPr kumimoji="1" lang="ja-JP" altLang="en-US" sz="1100" b="1" dirty="0" smtClean="0"/>
                <a:t>よしひろ事務所</a:t>
              </a:r>
              <a:endParaRPr kumimoji="1" lang="ja-JP" altLang="en-US" sz="1100" b="1" dirty="0"/>
            </a:p>
            <a:p>
              <a:r>
                <a:rPr kumimoji="1" lang="ja-JP" altLang="en-US" sz="1100" b="1" dirty="0" smtClean="0"/>
                <a:t>行政書士・社会福祉士 野田善弘</a:t>
              </a:r>
              <a:endParaRPr kumimoji="1" lang="en-US" altLang="ja-JP" sz="1100" b="1" dirty="0" smtClean="0"/>
            </a:p>
          </p:txBody>
        </p:sp>
        <p:sp>
          <p:nvSpPr>
            <p:cNvPr id="141" name="テキスト ボックス 140"/>
            <p:cNvSpPr txBox="1"/>
            <p:nvPr/>
          </p:nvSpPr>
          <p:spPr>
            <a:xfrm>
              <a:off x="4681" y="5740239"/>
              <a:ext cx="332584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500" b="1" spc="-150" dirty="0"/>
                <a:t>もっと知りたい！</a:t>
              </a:r>
              <a:r>
                <a:rPr kumimoji="1" lang="ja-JP" altLang="en-US" sz="1500" b="1" spc="-150" dirty="0" smtClean="0"/>
                <a:t>！終活</a:t>
              </a:r>
              <a:r>
                <a:rPr kumimoji="1" lang="ja-JP" altLang="en-US" sz="1500" b="1" spc="-150" dirty="0"/>
                <a:t>と相続について</a:t>
              </a:r>
              <a:endParaRPr kumimoji="1" lang="en-US" altLang="ja-JP" sz="1500" b="1" spc="-150" dirty="0" smtClean="0"/>
            </a:p>
          </p:txBody>
        </p:sp>
      </p:grpSp>
      <p:grpSp>
        <p:nvGrpSpPr>
          <p:cNvPr id="142" name="グループ化 141"/>
          <p:cNvGrpSpPr/>
          <p:nvPr/>
        </p:nvGrpSpPr>
        <p:grpSpPr>
          <a:xfrm>
            <a:off x="3439758" y="5035345"/>
            <a:ext cx="3387860" cy="892344"/>
            <a:chOff x="47678" y="5266404"/>
            <a:chExt cx="3387860" cy="1143873"/>
          </a:xfrm>
        </p:grpSpPr>
        <p:sp>
          <p:nvSpPr>
            <p:cNvPr id="143" name="角丸四角形 142"/>
            <p:cNvSpPr/>
            <p:nvPr/>
          </p:nvSpPr>
          <p:spPr>
            <a:xfrm>
              <a:off x="50715" y="5320500"/>
              <a:ext cx="3367097" cy="108977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44" name="片側の 2 つの角を丸めた四角形 143"/>
            <p:cNvSpPr/>
            <p:nvPr/>
          </p:nvSpPr>
          <p:spPr>
            <a:xfrm>
              <a:off x="47678" y="5266404"/>
              <a:ext cx="3371731" cy="558459"/>
            </a:xfrm>
            <a:prstGeom prst="round2SameRect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テーマ⑩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47" name="テキスト ボックス 146"/>
            <p:cNvSpPr txBox="1"/>
            <p:nvPr/>
          </p:nvSpPr>
          <p:spPr>
            <a:xfrm>
              <a:off x="993844" y="5435070"/>
              <a:ext cx="2441694" cy="3353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b="1" dirty="0" smtClean="0"/>
                <a:t>講師：アサヒサンクリーン株式会社</a:t>
              </a:r>
              <a:endParaRPr kumimoji="1" lang="ja-JP" altLang="en-US" sz="1100" b="1" dirty="0"/>
            </a:p>
          </p:txBody>
        </p:sp>
        <p:sp>
          <p:nvSpPr>
            <p:cNvPr id="148" name="テキスト ボックス 147"/>
            <p:cNvSpPr txBox="1"/>
            <p:nvPr/>
          </p:nvSpPr>
          <p:spPr>
            <a:xfrm>
              <a:off x="120922" y="5945655"/>
              <a:ext cx="3088167" cy="433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/>
                <a:t>お風呂</a:t>
              </a:r>
              <a:r>
                <a:rPr kumimoji="1" lang="ja-JP" altLang="en-US" sz="1600" b="1" dirty="0" smtClean="0"/>
                <a:t>に入って健康になろう</a:t>
              </a:r>
              <a:endParaRPr kumimoji="1" lang="en-US" altLang="ja-JP" sz="1600" b="1" dirty="0" smtClean="0"/>
            </a:p>
          </p:txBody>
        </p:sp>
      </p:grpSp>
      <p:sp>
        <p:nvSpPr>
          <p:cNvPr id="118" name="テキスト ボックス 117"/>
          <p:cNvSpPr txBox="1"/>
          <p:nvPr/>
        </p:nvSpPr>
        <p:spPr>
          <a:xfrm>
            <a:off x="5618827" y="1270427"/>
            <a:ext cx="1389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solidFill>
                  <a:srgbClr val="00B05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のご案内</a:t>
            </a:r>
            <a:endParaRPr kumimoji="1" lang="ja-JP" altLang="en-US" sz="2200" b="1" dirty="0">
              <a:solidFill>
                <a:srgbClr val="00B05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3441829" y="5980436"/>
            <a:ext cx="3368272" cy="1014264"/>
            <a:chOff x="3473219" y="5007052"/>
            <a:chExt cx="3368272" cy="1161021"/>
          </a:xfrm>
        </p:grpSpPr>
        <p:grpSp>
          <p:nvGrpSpPr>
            <p:cNvPr id="121" name="グループ化 120"/>
            <p:cNvGrpSpPr/>
            <p:nvPr/>
          </p:nvGrpSpPr>
          <p:grpSpPr>
            <a:xfrm>
              <a:off x="3473219" y="5012654"/>
              <a:ext cx="3367097" cy="1155419"/>
              <a:chOff x="50715" y="5278614"/>
              <a:chExt cx="3367097" cy="1181376"/>
            </a:xfrm>
          </p:grpSpPr>
          <p:sp>
            <p:nvSpPr>
              <p:cNvPr id="122" name="角丸四角形 121"/>
              <p:cNvSpPr/>
              <p:nvPr/>
            </p:nvSpPr>
            <p:spPr>
              <a:xfrm>
                <a:off x="50715" y="5320503"/>
                <a:ext cx="3367097" cy="1139487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片側の 2 つの角を丸めた四角形 122"/>
              <p:cNvSpPr/>
              <p:nvPr/>
            </p:nvSpPr>
            <p:spPr>
              <a:xfrm>
                <a:off x="52312" y="5278614"/>
                <a:ext cx="3363427" cy="677562"/>
              </a:xfrm>
              <a:prstGeom prst="round2SameRect">
                <a:avLst/>
              </a:prstGeom>
              <a:solidFill>
                <a:srgbClr val="66FF66"/>
              </a:solidFill>
              <a:ln>
                <a:solidFill>
                  <a:srgbClr val="FF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600" b="1" dirty="0">
                  <a:solidFill>
                    <a:srgbClr val="66FF66"/>
                  </a:solidFill>
                </a:endParaRPr>
              </a:p>
            </p:txBody>
          </p:sp>
          <p:sp>
            <p:nvSpPr>
              <p:cNvPr id="127" name="テキスト ボックス 126"/>
              <p:cNvSpPr txBox="1"/>
              <p:nvPr/>
            </p:nvSpPr>
            <p:spPr>
              <a:xfrm>
                <a:off x="127163" y="6016247"/>
                <a:ext cx="3088167" cy="342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 smtClean="0"/>
                  <a:t>声の健康について</a:t>
                </a:r>
                <a:endParaRPr kumimoji="1" lang="en-US" altLang="ja-JP" sz="1600" b="1" dirty="0" smtClean="0"/>
              </a:p>
            </p:txBody>
          </p:sp>
        </p:grpSp>
        <p:sp>
          <p:nvSpPr>
            <p:cNvPr id="119" name="テキスト ボックス 118"/>
            <p:cNvSpPr txBox="1"/>
            <p:nvPr/>
          </p:nvSpPr>
          <p:spPr>
            <a:xfrm>
              <a:off x="4793735" y="5007052"/>
              <a:ext cx="2047756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/>
                <a:t>講師：東北文化学園大学</a:t>
              </a:r>
              <a:endParaRPr kumimoji="1" lang="en-US" altLang="ja-JP" sz="1100" b="1" dirty="0" smtClean="0"/>
            </a:p>
            <a:p>
              <a:r>
                <a:rPr kumimoji="1" lang="ja-JP" altLang="en-US" sz="1100" b="1" dirty="0" smtClean="0"/>
                <a:t>医療福祉学部</a:t>
              </a:r>
              <a:r>
                <a:rPr kumimoji="1" lang="ja-JP" altLang="en-US" sz="1100" b="1" dirty="0"/>
                <a:t>　</a:t>
              </a:r>
              <a:r>
                <a:rPr kumimoji="1" lang="ja-JP" altLang="en-US" sz="1100" b="1" dirty="0" smtClean="0"/>
                <a:t>助教 阿部千佳</a:t>
              </a:r>
              <a:endParaRPr kumimoji="1" lang="en-US" altLang="ja-JP" sz="1100" b="1" dirty="0" smtClean="0"/>
            </a:p>
            <a:p>
              <a:pPr algn="r"/>
              <a:r>
                <a:rPr kumimoji="1" lang="ja-JP" altLang="en-US" sz="1100" b="1" dirty="0" smtClean="0"/>
                <a:t>（言語聴覚士）</a:t>
              </a:r>
              <a:endParaRPr kumimoji="1" lang="en-US" altLang="ja-JP" sz="1100" b="1" dirty="0" smtClean="0"/>
            </a:p>
          </p:txBody>
        </p:sp>
      </p:grpSp>
      <p:sp>
        <p:nvSpPr>
          <p:cNvPr id="151" name="テキスト ボックス 150"/>
          <p:cNvSpPr txBox="1"/>
          <p:nvPr/>
        </p:nvSpPr>
        <p:spPr>
          <a:xfrm>
            <a:off x="3469246" y="6142638"/>
            <a:ext cx="1227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993366"/>
                </a:solidFill>
              </a:rPr>
              <a:t>下半期予告</a:t>
            </a:r>
            <a:endParaRPr kumimoji="1" lang="ja-JP" altLang="en-US" sz="1200" b="1" dirty="0">
              <a:solidFill>
                <a:srgbClr val="993366"/>
              </a:solidFill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68494" y="7206959"/>
            <a:ext cx="1227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993366"/>
                </a:solidFill>
              </a:rPr>
              <a:t>下半期予告</a:t>
            </a:r>
            <a:endParaRPr kumimoji="1" lang="ja-JP" altLang="en-US" sz="1200" b="1" dirty="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5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82847" y="5813655"/>
            <a:ext cx="6687019" cy="2923876"/>
            <a:chOff x="71236" y="890586"/>
            <a:chExt cx="6687019" cy="246040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71236" y="890586"/>
              <a:ext cx="6687019" cy="24604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en-US" altLang="ja-JP" sz="1200" b="1" dirty="0" smtClean="0">
                <a:latin typeface="+mn-ea"/>
              </a:endParaRPr>
            </a:p>
            <a:p>
              <a:endParaRPr kumimoji="1" lang="en-US" altLang="ja-JP" sz="1200" b="1" dirty="0" smtClean="0">
                <a:latin typeface="+mn-ea"/>
              </a:endParaRPr>
            </a:p>
            <a:p>
              <a:endParaRPr kumimoji="1" lang="en-US" altLang="ja-JP" sz="1200" b="1" dirty="0" smtClean="0">
                <a:latin typeface="+mn-ea"/>
              </a:endParaRPr>
            </a:p>
            <a:p>
              <a:r>
                <a:rPr kumimoji="1" lang="ja-JP" altLang="en-US" sz="1200" b="1" dirty="0" smtClean="0">
                  <a:latin typeface="+mn-ea"/>
                </a:rPr>
                <a:t>■「</a:t>
              </a:r>
              <a:r>
                <a:rPr kumimoji="1" lang="ja-JP" altLang="en-US" sz="1200" b="1" dirty="0">
                  <a:latin typeface="+mn-ea"/>
                </a:rPr>
                <a:t>申請書」に必要事項を記入の上、東松島市役所</a:t>
              </a:r>
              <a:r>
                <a:rPr kumimoji="1" lang="ja-JP" altLang="en-US" sz="1200" b="1" dirty="0" smtClean="0">
                  <a:latin typeface="+mn-ea"/>
                </a:rPr>
                <a:t>１階</a:t>
              </a:r>
              <a:r>
                <a:rPr kumimoji="1" lang="ja-JP" altLang="en-US" sz="1200" b="1" dirty="0">
                  <a:latin typeface="+mn-ea"/>
                </a:rPr>
                <a:t>福祉</a:t>
              </a:r>
              <a:r>
                <a:rPr kumimoji="1" lang="ja-JP" altLang="en-US" sz="1200" b="1" dirty="0" smtClean="0">
                  <a:latin typeface="+mn-ea"/>
                </a:rPr>
                <a:t>課</a:t>
              </a:r>
              <a:r>
                <a:rPr kumimoji="1" lang="ja-JP" altLang="en-US" sz="1200" b="1" dirty="0">
                  <a:latin typeface="+mn-ea"/>
                </a:rPr>
                <a:t>へ提出して</a:t>
              </a:r>
              <a:r>
                <a:rPr kumimoji="1" lang="ja-JP" altLang="en-US" sz="1200" b="1" dirty="0" smtClean="0">
                  <a:latin typeface="+mn-ea"/>
                </a:rPr>
                <a:t>ください（</a:t>
              </a:r>
              <a:r>
                <a:rPr kumimoji="1" lang="ja-JP" altLang="en-US" sz="1200" b="1" dirty="0">
                  <a:latin typeface="+mn-ea"/>
                </a:rPr>
                <a:t>郵送可）。</a:t>
              </a:r>
              <a:endParaRPr kumimoji="1" lang="en-US" altLang="ja-JP" sz="1200" b="1" dirty="0">
                <a:latin typeface="+mn-ea"/>
              </a:endParaRPr>
            </a:p>
            <a:p>
              <a:endParaRPr kumimoji="1" lang="en-US" altLang="ja-JP" sz="1200" b="1" dirty="0" smtClean="0">
                <a:latin typeface="+mn-ea"/>
              </a:endParaRPr>
            </a:p>
            <a:p>
              <a:r>
                <a:rPr kumimoji="1" lang="ja-JP" altLang="en-US" sz="1200" b="1" dirty="0">
                  <a:latin typeface="+mn-ea"/>
                </a:rPr>
                <a:t>■</a:t>
              </a:r>
              <a:r>
                <a:rPr kumimoji="1" lang="ja-JP" altLang="en-US" sz="1200" b="1" dirty="0" smtClean="0">
                  <a:latin typeface="+mn-ea"/>
                </a:rPr>
                <a:t>受講</a:t>
              </a:r>
              <a:r>
                <a:rPr kumimoji="1" lang="ja-JP" altLang="en-US" sz="1200" b="1" dirty="0">
                  <a:latin typeface="+mn-ea"/>
                </a:rPr>
                <a:t>できるのは各団体年</a:t>
              </a:r>
              <a:r>
                <a:rPr kumimoji="1" lang="ja-JP" altLang="en-US" sz="1200" b="1" u="sng" dirty="0">
                  <a:latin typeface="+mn-ea"/>
                </a:rPr>
                <a:t>１回限り</a:t>
              </a:r>
              <a:r>
                <a:rPr kumimoji="1" lang="ja-JP" altLang="en-US" sz="1200" b="1" dirty="0">
                  <a:latin typeface="+mn-ea"/>
                </a:rPr>
                <a:t>となります</a:t>
              </a:r>
              <a:r>
                <a:rPr kumimoji="1" lang="ja-JP" altLang="en-US" sz="1200" b="1" dirty="0" smtClean="0">
                  <a:latin typeface="+mn-ea"/>
                </a:rPr>
                <a:t>。ただし</a:t>
              </a:r>
              <a:r>
                <a:rPr kumimoji="1" lang="ja-JP" altLang="en-US" sz="1200" b="1" dirty="0">
                  <a:latin typeface="+mn-ea"/>
                </a:rPr>
                <a:t>、枠に余裕があれば今年度上半期</a:t>
              </a:r>
              <a:r>
                <a:rPr kumimoji="1" lang="ja-JP" altLang="en-US" sz="1200" b="1" dirty="0" smtClean="0">
                  <a:latin typeface="+mn-ea"/>
                </a:rPr>
                <a:t>に</a:t>
              </a:r>
              <a:endParaRPr kumimoji="1" lang="en-US" altLang="ja-JP" sz="1200" b="1" dirty="0" smtClean="0">
                <a:latin typeface="+mn-ea"/>
              </a:endParaRPr>
            </a:p>
            <a:p>
              <a:r>
                <a:rPr kumimoji="1" lang="ja-JP" altLang="en-US" sz="1200" b="1" dirty="0" smtClean="0">
                  <a:latin typeface="+mn-ea"/>
                </a:rPr>
                <a:t>　申請し、受講</a:t>
              </a:r>
              <a:r>
                <a:rPr kumimoji="1" lang="ja-JP" altLang="en-US" sz="1200" b="1" dirty="0">
                  <a:latin typeface="+mn-ea"/>
                </a:rPr>
                <a:t>決定した団体でも講座を受講できる場合があります。</a:t>
              </a:r>
              <a:endParaRPr kumimoji="1" lang="en-US" altLang="ja-JP" sz="1200" b="1" dirty="0">
                <a:latin typeface="+mn-ea"/>
              </a:endParaRPr>
            </a:p>
            <a:p>
              <a:endParaRPr kumimoji="1" lang="en-US" altLang="ja-JP" sz="1200" b="1" dirty="0" smtClean="0">
                <a:solidFill>
                  <a:srgbClr val="FF0000"/>
                </a:solidFill>
                <a:latin typeface="+mn-ea"/>
              </a:endParaRPr>
            </a:p>
            <a:p>
              <a:r>
                <a:rPr kumimoji="1" lang="ja-JP" altLang="en-US" sz="1200" b="1" dirty="0">
                  <a:latin typeface="+mn-ea"/>
                </a:rPr>
                <a:t>■</a:t>
              </a:r>
              <a:r>
                <a:rPr kumimoji="1" lang="ja-JP" altLang="en-US" sz="1200" b="1" dirty="0" smtClean="0">
                  <a:latin typeface="+mn-ea"/>
                </a:rPr>
                <a:t>各講座</a:t>
              </a:r>
              <a:r>
                <a:rPr kumimoji="1" lang="ja-JP" altLang="en-US" sz="1200" b="1" dirty="0">
                  <a:latin typeface="+mn-ea"/>
                </a:rPr>
                <a:t>は、</a:t>
              </a:r>
              <a:r>
                <a:rPr kumimoji="1" lang="ja-JP" altLang="en-US" sz="1200" b="1" u="sng" dirty="0">
                  <a:latin typeface="+mn-ea"/>
                </a:rPr>
                <a:t>申請書受付順</a:t>
              </a:r>
              <a:r>
                <a:rPr kumimoji="1" lang="ja-JP" altLang="en-US" sz="1200" b="1" dirty="0">
                  <a:latin typeface="+mn-ea"/>
                </a:rPr>
                <a:t>で決定させていただきます。</a:t>
              </a:r>
              <a:endParaRPr kumimoji="1" lang="en-US" altLang="ja-JP" sz="1200" b="1" dirty="0">
                <a:latin typeface="+mn-ea"/>
              </a:endParaRPr>
            </a:p>
            <a:p>
              <a:endParaRPr kumimoji="1" lang="en-US" altLang="ja-JP" sz="1200" b="1" dirty="0" smtClean="0">
                <a:latin typeface="+mn-ea"/>
              </a:endParaRPr>
            </a:p>
            <a:p>
              <a:r>
                <a:rPr kumimoji="1" lang="ja-JP" altLang="en-US" sz="1200" b="1" dirty="0">
                  <a:latin typeface="+mn-ea"/>
                </a:rPr>
                <a:t>■</a:t>
              </a:r>
              <a:r>
                <a:rPr kumimoji="1" lang="ja-JP" altLang="en-US" sz="1200" b="1" dirty="0" smtClean="0">
                  <a:latin typeface="+mn-ea"/>
                </a:rPr>
                <a:t>市</a:t>
              </a:r>
              <a:r>
                <a:rPr kumimoji="1" lang="ja-JP" altLang="en-US" sz="1200" b="1" dirty="0">
                  <a:latin typeface="+mn-ea"/>
                </a:rPr>
                <a:t>役所フレイル対策予防チームのオリジナル健康講座については、団体の希望する講座</a:t>
              </a:r>
              <a:endParaRPr kumimoji="1" lang="en-US" altLang="ja-JP" sz="1200" b="1" dirty="0">
                <a:latin typeface="+mn-ea"/>
              </a:endParaRPr>
            </a:p>
            <a:p>
              <a:r>
                <a:rPr kumimoji="1" lang="ja-JP" altLang="en-US" sz="1200" b="1" dirty="0">
                  <a:latin typeface="+mn-ea"/>
                </a:rPr>
                <a:t>　日程を基に調整します。</a:t>
              </a:r>
              <a:endParaRPr kumimoji="1" lang="en-US" altLang="ja-JP" sz="1200" b="1" dirty="0">
                <a:latin typeface="+mn-ea"/>
              </a:endParaRPr>
            </a:p>
            <a:p>
              <a:endParaRPr kumimoji="1" lang="en-US" altLang="ja-JP" sz="1200" b="1" dirty="0" smtClean="0">
                <a:latin typeface="+mn-ea"/>
              </a:endParaRPr>
            </a:p>
            <a:p>
              <a:r>
                <a:rPr kumimoji="1" lang="ja-JP" altLang="en-US" sz="1200" b="1" dirty="0" smtClean="0">
                  <a:latin typeface="+mn-ea"/>
                </a:rPr>
                <a:t>■申込受付期間（通年分／  </a:t>
              </a:r>
              <a:r>
                <a:rPr kumimoji="1" lang="en-US" altLang="ja-JP" sz="1200" b="1" dirty="0" smtClean="0">
                  <a:latin typeface="+mn-ea"/>
                </a:rPr>
                <a:t>5</a:t>
              </a:r>
              <a:r>
                <a:rPr kumimoji="1" lang="ja-JP" altLang="en-US" sz="1200" b="1" dirty="0" smtClean="0">
                  <a:latin typeface="+mn-ea"/>
                </a:rPr>
                <a:t>月</a:t>
              </a:r>
              <a:r>
                <a:rPr kumimoji="1" lang="ja-JP" altLang="en-US" sz="1200" b="1" dirty="0">
                  <a:latin typeface="+mn-ea"/>
                </a:rPr>
                <a:t>～ </a:t>
              </a:r>
              <a:r>
                <a:rPr kumimoji="1" lang="en-US" altLang="ja-JP" sz="1200" b="1" dirty="0">
                  <a:latin typeface="+mn-ea"/>
                </a:rPr>
                <a:t>3</a:t>
              </a:r>
              <a:r>
                <a:rPr kumimoji="1" lang="ja-JP" altLang="en-US" sz="1200" b="1" dirty="0" smtClean="0">
                  <a:latin typeface="+mn-ea"/>
                </a:rPr>
                <a:t>月）・・・ </a:t>
              </a:r>
              <a:r>
                <a:rPr kumimoji="1" lang="en-US" altLang="ja-JP" sz="1400" b="1" dirty="0" smtClean="0">
                  <a:latin typeface="+mn-ea"/>
                </a:rPr>
                <a:t>3</a:t>
              </a:r>
              <a:r>
                <a:rPr kumimoji="1" lang="ja-JP" altLang="en-US" sz="1400" b="1" dirty="0" smtClean="0">
                  <a:latin typeface="+mn-ea"/>
                </a:rPr>
                <a:t>月</a:t>
              </a:r>
              <a:r>
                <a:rPr kumimoji="1" lang="en-US" altLang="ja-JP" sz="1400" b="1" dirty="0" smtClean="0">
                  <a:latin typeface="+mn-ea"/>
                </a:rPr>
                <a:t>1</a:t>
              </a:r>
              <a:r>
                <a:rPr kumimoji="1" lang="ja-JP" altLang="en-US" sz="1400" b="1" dirty="0" smtClean="0">
                  <a:latin typeface="+mn-ea"/>
                </a:rPr>
                <a:t>２日</a:t>
              </a:r>
              <a:r>
                <a:rPr kumimoji="1" lang="en-US" altLang="ja-JP" sz="1400" b="1" dirty="0" smtClean="0">
                  <a:latin typeface="+mn-ea"/>
                </a:rPr>
                <a:t>(</a:t>
              </a:r>
              <a:r>
                <a:rPr kumimoji="1" lang="ja-JP" altLang="en-US" sz="1400" b="1" dirty="0">
                  <a:latin typeface="+mn-ea"/>
                </a:rPr>
                <a:t>水</a:t>
              </a:r>
              <a:r>
                <a:rPr kumimoji="1" lang="en-US" altLang="ja-JP" sz="1400" b="1" dirty="0" smtClean="0">
                  <a:latin typeface="+mn-ea"/>
                </a:rPr>
                <a:t>)</a:t>
              </a:r>
              <a:r>
                <a:rPr kumimoji="1" lang="ja-JP" altLang="en-US" sz="1400" b="1" dirty="0" smtClean="0">
                  <a:latin typeface="+mn-ea"/>
                </a:rPr>
                <a:t>～４月</a:t>
              </a:r>
              <a:r>
                <a:rPr kumimoji="1" lang="ja-JP" altLang="en-US" sz="1400" b="1" dirty="0">
                  <a:latin typeface="+mn-ea"/>
                </a:rPr>
                <a:t>９</a:t>
              </a:r>
              <a:r>
                <a:rPr kumimoji="1" lang="ja-JP" altLang="en-US" sz="1400" b="1" dirty="0" smtClean="0">
                  <a:latin typeface="+mn-ea"/>
                </a:rPr>
                <a:t>日</a:t>
              </a:r>
              <a:r>
                <a:rPr kumimoji="1" lang="en-US" altLang="ja-JP" sz="1400" b="1" dirty="0" smtClean="0">
                  <a:latin typeface="+mn-ea"/>
                </a:rPr>
                <a:t>(</a:t>
              </a:r>
              <a:r>
                <a:rPr kumimoji="1" lang="ja-JP" altLang="en-US" sz="1400" b="1" dirty="0">
                  <a:latin typeface="+mn-ea"/>
                </a:rPr>
                <a:t>水</a:t>
              </a:r>
              <a:r>
                <a:rPr kumimoji="1" lang="en-US" altLang="ja-JP" sz="1400" b="1" dirty="0" smtClean="0">
                  <a:latin typeface="+mn-ea"/>
                </a:rPr>
                <a:t>)</a:t>
              </a:r>
            </a:p>
            <a:p>
              <a:r>
                <a:rPr kumimoji="1" lang="ja-JP" altLang="en-US" sz="1400" b="1" dirty="0">
                  <a:latin typeface="+mn-ea"/>
                </a:rPr>
                <a:t>　</a:t>
              </a:r>
              <a:r>
                <a:rPr kumimoji="1" lang="ja-JP" altLang="en-US" sz="1400" b="1" dirty="0" smtClean="0">
                  <a:latin typeface="+mn-ea"/>
                </a:rPr>
                <a:t>　　　　　</a:t>
              </a:r>
              <a:r>
                <a:rPr kumimoji="1" lang="ja-JP" altLang="en-US" sz="1200" b="1" dirty="0" smtClean="0">
                  <a:latin typeface="+mn-ea"/>
                </a:rPr>
                <a:t>（</a:t>
              </a:r>
              <a:r>
                <a:rPr kumimoji="1" lang="ja-JP" altLang="en-US" sz="1200" b="1" dirty="0">
                  <a:latin typeface="+mn-ea"/>
                </a:rPr>
                <a:t>下期</a:t>
              </a:r>
              <a:r>
                <a:rPr kumimoji="1" lang="ja-JP" altLang="en-US" sz="1200" b="1" dirty="0" smtClean="0">
                  <a:latin typeface="+mn-ea"/>
                </a:rPr>
                <a:t>分／</a:t>
              </a:r>
              <a:r>
                <a:rPr kumimoji="1" lang="en-US" altLang="ja-JP" sz="1200" b="1" dirty="0" smtClean="0">
                  <a:latin typeface="+mn-ea"/>
                </a:rPr>
                <a:t>10</a:t>
              </a:r>
              <a:r>
                <a:rPr kumimoji="1" lang="ja-JP" altLang="en-US" sz="1200" b="1" dirty="0" smtClean="0">
                  <a:latin typeface="+mn-ea"/>
                </a:rPr>
                <a:t>月</a:t>
              </a:r>
              <a:r>
                <a:rPr kumimoji="1" lang="ja-JP" altLang="en-US" sz="1200" b="1" dirty="0">
                  <a:latin typeface="+mn-ea"/>
                </a:rPr>
                <a:t>～ </a:t>
              </a:r>
              <a:r>
                <a:rPr kumimoji="1" lang="en-US" altLang="ja-JP" sz="1200" b="1" dirty="0">
                  <a:latin typeface="+mn-ea"/>
                </a:rPr>
                <a:t>3</a:t>
              </a:r>
              <a:r>
                <a:rPr kumimoji="1" lang="ja-JP" altLang="en-US" sz="1200" b="1" dirty="0">
                  <a:latin typeface="+mn-ea"/>
                </a:rPr>
                <a:t>月</a:t>
              </a:r>
              <a:r>
                <a:rPr kumimoji="1" lang="ja-JP" altLang="en-US" sz="1200" b="1" dirty="0" smtClean="0">
                  <a:latin typeface="+mn-ea"/>
                </a:rPr>
                <a:t>）・</a:t>
              </a:r>
              <a:r>
                <a:rPr kumimoji="1" lang="ja-JP" altLang="en-US" sz="1200" b="1" dirty="0">
                  <a:latin typeface="+mn-ea"/>
                </a:rPr>
                <a:t>・・ </a:t>
              </a:r>
              <a:r>
                <a:rPr kumimoji="1" lang="en-US" altLang="ja-JP" sz="1400" b="1" dirty="0" smtClean="0">
                  <a:latin typeface="+mn-ea"/>
                </a:rPr>
                <a:t>8</a:t>
              </a:r>
              <a:r>
                <a:rPr kumimoji="1" lang="ja-JP" altLang="en-US" sz="1400" b="1" dirty="0" smtClean="0">
                  <a:latin typeface="+mn-ea"/>
                </a:rPr>
                <a:t>月  ４日</a:t>
              </a:r>
              <a:r>
                <a:rPr kumimoji="1" lang="en-US" altLang="ja-JP" sz="1400" b="1" dirty="0" smtClean="0">
                  <a:latin typeface="+mn-ea"/>
                </a:rPr>
                <a:t>(</a:t>
              </a:r>
              <a:r>
                <a:rPr kumimoji="1" lang="ja-JP" altLang="en-US" sz="1400" b="1" dirty="0">
                  <a:latin typeface="+mn-ea"/>
                </a:rPr>
                <a:t>月</a:t>
              </a:r>
              <a:r>
                <a:rPr kumimoji="1" lang="en-US" altLang="ja-JP" sz="1400" b="1" dirty="0" smtClean="0">
                  <a:latin typeface="+mn-ea"/>
                </a:rPr>
                <a:t>)</a:t>
              </a:r>
              <a:r>
                <a:rPr kumimoji="1" lang="ja-JP" altLang="en-US" sz="1400" b="1" dirty="0" smtClean="0">
                  <a:latin typeface="+mn-ea"/>
                </a:rPr>
                <a:t>～８月</a:t>
              </a:r>
              <a:r>
                <a:rPr kumimoji="1" lang="en-US" altLang="ja-JP" sz="1400" b="1" dirty="0" smtClean="0">
                  <a:latin typeface="+mn-ea"/>
                </a:rPr>
                <a:t>29</a:t>
              </a:r>
              <a:r>
                <a:rPr kumimoji="1" lang="ja-JP" altLang="en-US" sz="1400" b="1" dirty="0" smtClean="0">
                  <a:latin typeface="+mn-ea"/>
                </a:rPr>
                <a:t>日</a:t>
              </a:r>
              <a:r>
                <a:rPr kumimoji="1" lang="en-US" altLang="ja-JP" sz="1400" b="1" dirty="0" smtClean="0">
                  <a:latin typeface="+mn-ea"/>
                </a:rPr>
                <a:t>(</a:t>
              </a:r>
              <a:r>
                <a:rPr kumimoji="1" lang="ja-JP" altLang="en-US" sz="1400" b="1" dirty="0">
                  <a:latin typeface="+mn-ea"/>
                </a:rPr>
                <a:t>金</a:t>
              </a:r>
              <a:r>
                <a:rPr kumimoji="1" lang="en-US" altLang="ja-JP" sz="1400" b="1" dirty="0" smtClean="0">
                  <a:latin typeface="+mn-ea"/>
                </a:rPr>
                <a:t>)</a:t>
              </a:r>
              <a:endParaRPr kumimoji="1" lang="ja-JP" altLang="en-US" sz="1400" b="1" dirty="0">
                <a:latin typeface="+mn-ea"/>
              </a:endParaRP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139572" y="955461"/>
              <a:ext cx="1204686" cy="28994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申込方法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正方形/長方形 8"/>
          <p:cNvSpPr/>
          <p:nvPr/>
        </p:nvSpPr>
        <p:spPr>
          <a:xfrm>
            <a:off x="86618" y="44210"/>
            <a:ext cx="6675690" cy="5685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132068" y="92338"/>
            <a:ext cx="1204686" cy="33382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開催日時</a:t>
            </a:r>
            <a:endParaRPr kumimoji="1" lang="ja-JP" altLang="en-US" sz="16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0" y="8821862"/>
            <a:ext cx="6858000" cy="324853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　</a:t>
            </a:r>
            <a:r>
              <a:rPr kumimoji="1" lang="ja-JP" altLang="en-US" sz="1500" b="1" dirty="0" smtClean="0">
                <a:solidFill>
                  <a:schemeClr val="bg1"/>
                </a:solidFill>
                <a:latin typeface="+mn-ea"/>
              </a:rPr>
              <a:t>東松島市福祉課包括ケア推進係　☎</a:t>
            </a:r>
            <a:r>
              <a:rPr kumimoji="1" lang="ja-JP" altLang="en-US" sz="1500" b="1" dirty="0">
                <a:solidFill>
                  <a:schemeClr val="bg1"/>
                </a:solidFill>
                <a:latin typeface="+mn-ea"/>
              </a:rPr>
              <a:t>８２</a:t>
            </a:r>
            <a:r>
              <a:rPr kumimoji="1" lang="en-US" altLang="ja-JP" sz="1500" b="1" dirty="0" smtClean="0">
                <a:solidFill>
                  <a:schemeClr val="bg1"/>
                </a:solidFill>
                <a:latin typeface="+mn-ea"/>
              </a:rPr>
              <a:t>-</a:t>
            </a:r>
            <a:r>
              <a:rPr kumimoji="1" lang="ja-JP" altLang="en-US" sz="1500" b="1" dirty="0" smtClean="0">
                <a:solidFill>
                  <a:schemeClr val="bg1"/>
                </a:solidFill>
                <a:latin typeface="+mn-ea"/>
              </a:rPr>
              <a:t>１１１１</a:t>
            </a:r>
            <a:endParaRPr kumimoji="1" lang="ja-JP" altLang="en-US" sz="15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58" y="411803"/>
            <a:ext cx="6128936" cy="523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99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1277</TotalTime>
  <Words>553</Words>
  <Application>Microsoft Office PowerPoint</Application>
  <PresentationFormat>画面に合わせる (4:3)</PresentationFormat>
  <Paragraphs>82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UDゴシック</vt:lpstr>
      <vt:lpstr>HGPｺﾞｼｯｸE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localadmin</dc:creator>
  <cp:lastModifiedBy>粉川 智恵美</cp:lastModifiedBy>
  <cp:revision>166</cp:revision>
  <cp:lastPrinted>2025-01-30T10:18:31Z</cp:lastPrinted>
  <dcterms:created xsi:type="dcterms:W3CDTF">2023-10-24T04:13:23Z</dcterms:created>
  <dcterms:modified xsi:type="dcterms:W3CDTF">2025-02-19T06:06:54Z</dcterms:modified>
</cp:coreProperties>
</file>